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4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28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4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9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9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2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8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2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63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1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9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16DAF-076A-46B7-9193-5100F8173AC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848E1-0CCE-48CD-A2A8-806605668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0482158" y="2665569"/>
            <a:ext cx="523136" cy="2790059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7143058" y="2838797"/>
            <a:ext cx="3739207" cy="2443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8020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50000"/>
              </a:lnSpc>
              <a:spcBef>
                <a:spcPts val="0"/>
              </a:spcBef>
            </a:pPr>
            <a:r>
              <a:rPr lang="ar-AE" sz="2000" b="1" dirty="0" smtClean="0">
                <a:solidFill>
                  <a:srgbClr val="008080"/>
                </a:solidFill>
                <a:latin typeface="DIN NEXT™ ARABIC BOLD" panose="020B0803020203050203" pitchFamily="34" charset="-78"/>
                <a:ea typeface="GE SS Two Bold" panose="020A0503020102020204" pitchFamily="18" charset="-78"/>
                <a:cs typeface="DIN NEXT™ ARABIC BOLD" panose="020B0803020203050203" pitchFamily="34" charset="-78"/>
              </a:rPr>
              <a:t>خطة حملة </a:t>
            </a:r>
            <a:r>
              <a:rPr lang="ar-AE" sz="2000" b="1" dirty="0">
                <a:solidFill>
                  <a:srgbClr val="008080"/>
                </a:solidFill>
                <a:latin typeface="DIN NEXT™ ARABIC BOLD" panose="020B0803020203050203" pitchFamily="34" charset="-78"/>
                <a:ea typeface="GE SS Two Bold" panose="020A0503020102020204" pitchFamily="18" charset="-78"/>
                <a:cs typeface="DIN NEXT™ ARABIC BOLD" panose="020B0803020203050203" pitchFamily="34" charset="-78"/>
              </a:rPr>
              <a:t>رمضان 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</a:pPr>
            <a:r>
              <a:rPr lang="ar-AE" sz="2800" b="1" dirty="0">
                <a:solidFill>
                  <a:srgbClr val="008080"/>
                </a:solidFill>
                <a:latin typeface="DIN NEXT™ ARABIC BOLD" panose="020B0803020203050203" pitchFamily="34" charset="-78"/>
                <a:ea typeface="GE SS Two Bold" panose="020A0503020102020204" pitchFamily="18" charset="-78"/>
                <a:cs typeface="DIN NEXT™ ARABIC BOLD" panose="020B0803020203050203" pitchFamily="34" charset="-78"/>
              </a:rPr>
              <a:t>"أيامــــاً </a:t>
            </a:r>
            <a:r>
              <a:rPr lang="ar-AE" sz="2800" b="1" dirty="0" smtClean="0">
                <a:solidFill>
                  <a:srgbClr val="008080"/>
                </a:solidFill>
                <a:latin typeface="DIN NEXT™ ARABIC BOLD" panose="020B0803020203050203" pitchFamily="34" charset="-78"/>
                <a:ea typeface="GE SS Two Bold" panose="020A0503020102020204" pitchFamily="18" charset="-78"/>
                <a:cs typeface="DIN NEXT™ ARABIC BOLD" panose="020B0803020203050203" pitchFamily="34" charset="-78"/>
              </a:rPr>
              <a:t>معــــدودات 1445"</a:t>
            </a:r>
            <a:endParaRPr lang="en-US" sz="2800" b="1" dirty="0">
              <a:solidFill>
                <a:srgbClr val="008080"/>
              </a:solidFill>
              <a:latin typeface="DIN NEXT™ ARABIC BOLD" panose="020B0803020203050203" pitchFamily="34" charset="-78"/>
              <a:ea typeface="GE SS Two Bold" panose="020A0503020102020204" pitchFamily="18" charset="-78"/>
              <a:cs typeface="DIN NEXT™ ARABIC BOLD" panose="020B0803020203050203" pitchFamily="34" charset="-78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</a:pPr>
            <a:r>
              <a:rPr lang="ar-AE" sz="1600" b="1" dirty="0">
                <a:solidFill>
                  <a:srgbClr val="008080"/>
                </a:solidFill>
                <a:latin typeface="DIN NEXT™ ARABIC BOLD" panose="020B0803020203050203" pitchFamily="34" charset="-78"/>
                <a:ea typeface="GE SS Two Bold" panose="020A0503020102020204" pitchFamily="18" charset="-78"/>
                <a:cs typeface="DIN NEXT™ ARABIC BOLD" panose="020B0803020203050203" pitchFamily="34" charset="-78"/>
              </a:rPr>
              <a:t>لعام </a:t>
            </a:r>
            <a:r>
              <a:rPr lang="ar-AE" sz="1600" b="1" dirty="0" smtClean="0">
                <a:solidFill>
                  <a:srgbClr val="008080"/>
                </a:solidFill>
                <a:latin typeface="DIN NEXT™ ARABIC BOLD" panose="020B0803020203050203" pitchFamily="34" charset="-78"/>
                <a:ea typeface="GE SS Two Bold" panose="020A0503020102020204" pitchFamily="18" charset="-78"/>
                <a:cs typeface="DIN NEXT™ ARABIC BOLD" panose="020B0803020203050203" pitchFamily="34" charset="-78"/>
              </a:rPr>
              <a:t>2024</a:t>
            </a:r>
            <a:endParaRPr lang="ar-AE" sz="1600" b="1" dirty="0">
              <a:solidFill>
                <a:srgbClr val="008080"/>
              </a:solidFill>
              <a:latin typeface="DIN NEXT™ ARABIC BOLD" panose="020B0803020203050203" pitchFamily="34" charset="-78"/>
              <a:ea typeface="GE SS Two Bold" panose="020A0503020102020204" pitchFamily="18" charset="-78"/>
              <a:cs typeface="DIN NEXT™ ARABIC BOLD" panose="020B0803020203050203" pitchFamily="34" charset="-78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</a:pPr>
            <a:r>
              <a:rPr lang="ar-AE" sz="1600" b="1" dirty="0">
                <a:solidFill>
                  <a:srgbClr val="B28120"/>
                </a:solidFill>
                <a:latin typeface="DIN NEXT™ ARABIC BOLD" panose="020B0803020203050203" pitchFamily="34" charset="-78"/>
                <a:ea typeface="GE SS Two Bold" panose="020A0503020102020204" pitchFamily="18" charset="-78"/>
                <a:cs typeface="DIN NEXT™ ARABIC BOLD" panose="020B0803020203050203" pitchFamily="34" charset="-78"/>
              </a:rPr>
              <a:t>قسم الإعلام والاتصال المؤسسي</a:t>
            </a:r>
            <a:endParaRPr lang="en-US" sz="1600" b="1" dirty="0">
              <a:solidFill>
                <a:srgbClr val="B28120"/>
              </a:solidFill>
              <a:latin typeface="DIN NEXT™ ARABIC BOLD" panose="020B0803020203050203" pitchFamily="34" charset="-78"/>
              <a:ea typeface="GE SS Two Bold" panose="020A0503020102020204" pitchFamily="18" charset="-78"/>
              <a:cs typeface="DIN NEXT™ ARABIC BOLD" panose="020B0803020203050203" pitchFamily="34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086" y="1155419"/>
            <a:ext cx="3559084" cy="86844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-8646"/>
            <a:ext cx="6292158" cy="6887951"/>
          </a:xfrm>
          <a:prstGeom prst="rect">
            <a:avLst/>
          </a:prstGeom>
          <a:solidFill>
            <a:schemeClr val="bg1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5" t="12403" r="17829" b="16279"/>
          <a:stretch/>
        </p:blipFill>
        <p:spPr>
          <a:xfrm>
            <a:off x="850900" y="1155419"/>
            <a:ext cx="4185084" cy="469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9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943065"/>
              </p:ext>
            </p:extLst>
          </p:nvPr>
        </p:nvGraphicFramePr>
        <p:xfrm>
          <a:off x="1006693" y="728833"/>
          <a:ext cx="10069974" cy="27794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56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6658">
                  <a:extLst>
                    <a:ext uri="{9D8B030D-6E8A-4147-A177-3AD203B41FA5}">
                      <a16:colId xmlns:a16="http://schemas.microsoft.com/office/drawing/2014/main" val="3536632801"/>
                    </a:ext>
                  </a:extLst>
                </a:gridCol>
                <a:gridCol w="3356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792">
                <a:tc gridSpan="3">
                  <a:txBody>
                    <a:bodyPr/>
                    <a:lstStyle/>
                    <a:p>
                      <a:pPr marL="0" marR="0" indent="0" algn="ctr" defTabSz="80202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 smtClean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قنوات </a:t>
                      </a:r>
                      <a:r>
                        <a:rPr lang="ar-AE" sz="1600" b="1" kern="1200" dirty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الاعلان</a:t>
                      </a:r>
                      <a:r>
                        <a:rPr lang="ar-AE" sz="1600" b="1" kern="1200" baseline="0" dirty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 في </a:t>
                      </a:r>
                      <a:r>
                        <a:rPr lang="ar-AE" sz="1600" b="1" kern="1200" dirty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حملة رمضان " أياماً</a:t>
                      </a:r>
                      <a:r>
                        <a:rPr lang="ar-AE" sz="1600" b="1" kern="1200" baseline="0" dirty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 معدودات"</a:t>
                      </a:r>
                      <a:endParaRPr lang="ar-AE" sz="1600" b="0" kern="1200" dirty="0">
                        <a:solidFill>
                          <a:schemeClr val="bg1"/>
                        </a:solidFill>
                        <a:latin typeface="DIN NEXT™ ARABIC MEDIUM" panose="020B0603020203050203" pitchFamily="34" charset="-78"/>
                        <a:ea typeface="+mn-ea"/>
                        <a:cs typeface="DIN NEXT™ ARABIC MEDIUM" panose="020B06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304">
                <a:tc>
                  <a:txBody>
                    <a:bodyPr/>
                    <a:lstStyle/>
                    <a:p>
                      <a:pPr algn="ctr"/>
                      <a:r>
                        <a:rPr lang="ar-AE" sz="1600" b="0" kern="1200" dirty="0" smtClean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المنفق على الإعلانات</a:t>
                      </a:r>
                      <a:endParaRPr lang="en-US" sz="1600" b="0" kern="1200" dirty="0">
                        <a:solidFill>
                          <a:schemeClr val="bg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226C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kern="1200" dirty="0" smtClean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الميزانية المستهدفة</a:t>
                      </a:r>
                      <a:endParaRPr lang="en-US" sz="1600" b="0" kern="1200" dirty="0">
                        <a:solidFill>
                          <a:schemeClr val="bg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226C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kern="1200" dirty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قناة التسويق </a:t>
                      </a:r>
                      <a:endParaRPr lang="en-US" sz="1600" b="0" kern="1200" dirty="0">
                        <a:solidFill>
                          <a:schemeClr val="bg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226C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04"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20,000 </a:t>
                      </a:r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درهم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60,000 </a:t>
                      </a:r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درهم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أعمدة الشوارع 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861"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20,000 درهم</a:t>
                      </a:r>
                    </a:p>
                  </a:txBody>
                  <a:tcPr marL="104172" marR="104172" marT="52086" marB="52086" anchor="ctr" anchorCtr="1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حملات ترويجية على مواقع التواصل الاجتماعي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04"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20,000 درهم</a:t>
                      </a:r>
                      <a:endParaRPr lang="ar-AE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مؤثري مواقع التواصل </a:t>
                      </a:r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الاجتماعي والصفحات الإخبارية 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04"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 smtClean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60,000 درهم</a:t>
                      </a:r>
                    </a:p>
                  </a:txBody>
                  <a:tcPr marL="104172" marR="104172" marT="52086" marB="52086" anchor="ctr" anchorCtr="1">
                    <a:solidFill>
                      <a:srgbClr val="00808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المجموع</a:t>
                      </a:r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 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962719"/>
              </p:ext>
            </p:extLst>
          </p:nvPr>
        </p:nvGraphicFramePr>
        <p:xfrm>
          <a:off x="1006693" y="3721423"/>
          <a:ext cx="10072868" cy="8566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3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6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304">
                <a:tc>
                  <a:txBody>
                    <a:bodyPr/>
                    <a:lstStyle/>
                    <a:p>
                      <a:pPr algn="ctr"/>
                      <a:r>
                        <a:rPr lang="ar-AE" sz="1600" b="0" kern="1200" dirty="0" smtClean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المبلغ المنفق</a:t>
                      </a:r>
                      <a:endParaRPr lang="en-US" sz="1600" b="0" kern="1200" dirty="0">
                        <a:solidFill>
                          <a:schemeClr val="bg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226C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kern="1200" dirty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قناة </a:t>
                      </a:r>
                      <a:r>
                        <a:rPr lang="ar-AE" sz="1600" b="0" kern="1200" dirty="0" smtClean="0">
                          <a:solidFill>
                            <a:schemeClr val="bg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التسويق </a:t>
                      </a:r>
                      <a:endParaRPr lang="en-US" sz="1600" b="0" kern="1200" dirty="0">
                        <a:solidFill>
                          <a:schemeClr val="bg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226C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04"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 40,000 درهم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خدمة الرسائل النصية القصيرة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 </a:t>
                      </a:r>
                    </a:p>
                  </a:txBody>
                  <a:tcPr marL="104172" marR="104172" marT="52086" marB="52086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573541"/>
              </p:ext>
            </p:extLst>
          </p:nvPr>
        </p:nvGraphicFramePr>
        <p:xfrm>
          <a:off x="1006693" y="4791133"/>
          <a:ext cx="10069974" cy="9565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69974">
                  <a:extLst>
                    <a:ext uri="{9D8B030D-6E8A-4147-A177-3AD203B41FA5}">
                      <a16:colId xmlns:a16="http://schemas.microsoft.com/office/drawing/2014/main" val="2989142788"/>
                    </a:ext>
                  </a:extLst>
                </a:gridCol>
              </a:tblGrid>
              <a:tr h="478256">
                <a:tc>
                  <a:txBody>
                    <a:bodyPr/>
                    <a:lstStyle/>
                    <a:p>
                      <a:pPr marL="0" marR="0" indent="0" algn="ctr" defTabSz="80202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إجمالي </a:t>
                      </a:r>
                      <a:r>
                        <a:rPr lang="ar-AE" sz="1600" b="1" kern="1200" dirty="0" smtClean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الإيراد حملة 2023</a:t>
                      </a:r>
                      <a:endParaRPr lang="ar-AE" sz="1600" b="0" kern="1200" dirty="0">
                        <a:solidFill>
                          <a:schemeClr val="bg1"/>
                        </a:solidFill>
                        <a:latin typeface="DIN NEXT™ ARABIC MEDIUM" panose="020B0603020203050203" pitchFamily="34" charset="-78"/>
                        <a:ea typeface="+mn-ea"/>
                        <a:cs typeface="DIN NEXT™ ARABIC MEDIUM" panose="020B0603020203050203" pitchFamily="34" charset="-78"/>
                      </a:endParaRPr>
                    </a:p>
                  </a:txBody>
                  <a:tcPr anchor="ctr" anchorCtr="1">
                    <a:solidFill>
                      <a:srgbClr val="B281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817036"/>
                  </a:ext>
                </a:extLst>
              </a:tr>
              <a:tr h="478256"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2,240,443 </a:t>
                      </a:r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درهم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55100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21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9807728" y="5936460"/>
            <a:ext cx="85363" cy="170727"/>
          </a:xfrm>
          <a:custGeom>
            <a:avLst/>
            <a:gdLst/>
            <a:ahLst/>
            <a:cxnLst/>
            <a:rect l="l" t="t" r="r" b="b"/>
            <a:pathLst>
              <a:path w="74929" h="149860">
                <a:moveTo>
                  <a:pt x="74587" y="0"/>
                </a:moveTo>
                <a:lnTo>
                  <a:pt x="0" y="74434"/>
                </a:lnTo>
                <a:lnTo>
                  <a:pt x="0" y="149517"/>
                </a:lnTo>
                <a:lnTo>
                  <a:pt x="74587" y="74866"/>
                </a:lnTo>
                <a:lnTo>
                  <a:pt x="745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51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220938"/>
              </p:ext>
            </p:extLst>
          </p:nvPr>
        </p:nvGraphicFramePr>
        <p:xfrm>
          <a:off x="1668683" y="564267"/>
          <a:ext cx="9288685" cy="5785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30685">
                  <a:extLst>
                    <a:ext uri="{9D8B030D-6E8A-4147-A177-3AD203B41FA5}">
                      <a16:colId xmlns:a16="http://schemas.microsoft.com/office/drawing/2014/main" val="3201539484"/>
                    </a:ext>
                  </a:extLst>
                </a:gridCol>
                <a:gridCol w="3298785">
                  <a:extLst>
                    <a:ext uri="{9D8B030D-6E8A-4147-A177-3AD203B41FA5}">
                      <a16:colId xmlns:a16="http://schemas.microsoft.com/office/drawing/2014/main" val="3407229956"/>
                    </a:ext>
                  </a:extLst>
                </a:gridCol>
                <a:gridCol w="3559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8844">
                <a:tc gridSpan="3">
                  <a:txBody>
                    <a:bodyPr/>
                    <a:lstStyle/>
                    <a:p>
                      <a:pPr marL="0" marR="0" indent="0" algn="ctr" defTabSz="80202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100" b="1" kern="1200" dirty="0" smtClean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مبادرات </a:t>
                      </a:r>
                      <a:r>
                        <a:rPr lang="ar-AE" sz="2100" b="1" kern="1200" dirty="0" smtClean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وبرامج حملة </a:t>
                      </a:r>
                      <a:r>
                        <a:rPr lang="ar-AE" sz="2100" b="1" kern="1200" dirty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رمضان " أياماً</a:t>
                      </a:r>
                      <a:r>
                        <a:rPr lang="ar-AE" sz="2100" b="1" kern="1200" baseline="0" dirty="0">
                          <a:solidFill>
                            <a:schemeClr val="bg1"/>
                          </a:solidFill>
                          <a:latin typeface="DIN NEXT™ ARABIC MEDIUM" panose="020B0603020203050203" pitchFamily="34" charset="-78"/>
                          <a:ea typeface="+mn-ea"/>
                          <a:cs typeface="DIN NEXT™ ARABIC MEDIUM" panose="020B0603020203050203" pitchFamily="34" charset="-78"/>
                        </a:rPr>
                        <a:t> معدودات"</a:t>
                      </a:r>
                      <a:endParaRPr lang="ar-AE" sz="2100" b="0" kern="1200" dirty="0">
                        <a:solidFill>
                          <a:schemeClr val="bg1"/>
                        </a:solidFill>
                        <a:latin typeface="DIN NEXT™ ARABIC MEDIUM" panose="020B0603020203050203" pitchFamily="34" charset="-78"/>
                        <a:ea typeface="+mn-ea"/>
                        <a:cs typeface="DIN NEXT™ ARABIC MEDIUM" panose="020B06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0202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AE" sz="1800" b="0" kern="1200" dirty="0">
                        <a:solidFill>
                          <a:schemeClr val="bg1"/>
                        </a:solidFill>
                        <a:latin typeface="DIN NEXT™ ARABIC MEDIUM" panose="020B0603020203050203" pitchFamily="34" charset="-78"/>
                        <a:ea typeface="+mn-ea"/>
                        <a:cs typeface="DIN NEXT™ ARABIC MEDIUM" panose="020B0603020203050203" pitchFamily="34" charset="-78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000" b="0" dirty="0">
                        <a:solidFill>
                          <a:schemeClr val="bg1"/>
                        </a:solidFill>
                        <a:latin typeface="DIN NEXT™ ARABIC MEDIUM" panose="020B0603020203050203" pitchFamily="34" charset="-78"/>
                        <a:cs typeface="DIN NEXT™ ARABIC MEDIUM" panose="020B0603020203050203" pitchFamily="34" charset="-78"/>
                      </a:endParaRPr>
                    </a:p>
                  </a:txBody>
                  <a:tcPr anchor="ctr" anchorCtr="1"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492">
                <a:tc>
                  <a:txBody>
                    <a:bodyPr/>
                    <a:lstStyle/>
                    <a:p>
                      <a:pPr marL="0" marR="0" indent="0" algn="ctr" defTabSz="80202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0" dirty="0" smtClean="0">
                          <a:solidFill>
                            <a:srgbClr val="FF0000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الإيراد 2023</a:t>
                      </a:r>
                      <a:endParaRPr lang="en-US" sz="1400" b="0" dirty="0">
                        <a:solidFill>
                          <a:srgbClr val="FF0000"/>
                        </a:solidFill>
                        <a:latin typeface="DIN NEXT™ ARABIC BOLD" panose="020B0803020203050203" pitchFamily="34" charset="-78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0202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العدد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المبادرات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8612"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kern="1200" dirty="0" smtClean="0">
                          <a:solidFill>
                            <a:srgbClr val="FF0000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 120,230 درهم</a:t>
                      </a:r>
                      <a:endParaRPr lang="ar-AE" sz="1400" b="0" kern="1200" dirty="0">
                        <a:solidFill>
                          <a:srgbClr val="FF0000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4 مبادرات</a:t>
                      </a: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المبادرات </a:t>
                      </a:r>
                      <a:r>
                        <a:rPr lang="ar-AE" sz="1400" b="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الجديدة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0949"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kern="1200" baseline="0" dirty="0" smtClean="0">
                          <a:solidFill>
                            <a:srgbClr val="FF0000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269,809 </a:t>
                      </a:r>
                      <a:r>
                        <a:rPr lang="ar-AE" sz="1400" b="0" kern="1200" dirty="0" smtClean="0">
                          <a:solidFill>
                            <a:srgbClr val="FF0000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درهم</a:t>
                      </a:r>
                      <a:endParaRPr lang="ar-AE" sz="1400" b="0" kern="1200" baseline="0" dirty="0">
                        <a:solidFill>
                          <a:srgbClr val="FF0000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kern="1200" baseline="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10 مبادرات نفذت مع شركاء الخير</a:t>
                      </a: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مبادرات مع</a:t>
                      </a:r>
                      <a:r>
                        <a:rPr lang="ar-AE" sz="1400" b="0" baseline="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 الشريك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1903"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kern="1200" dirty="0" smtClean="0">
                          <a:solidFill>
                            <a:srgbClr val="FF0000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1,850,404 درهم</a:t>
                      </a:r>
                      <a:endParaRPr lang="en-US" sz="1400" b="0" kern="1200" dirty="0">
                        <a:solidFill>
                          <a:srgbClr val="FF0000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4 مبادرات</a:t>
                      </a:r>
                    </a:p>
                    <a:p>
                      <a:pPr algn="ctr" rtl="1"/>
                      <a:endParaRPr lang="ar-AE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  <a:p>
                      <a:pPr algn="ctr" rtl="1"/>
                      <a:r>
                        <a:rPr lang="ar-AE" sz="1400" b="0" kern="1200" dirty="0" smtClean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6 </a:t>
                      </a:r>
                      <a:r>
                        <a:rPr lang="ar-AE" sz="1400" b="0" kern="120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ea typeface="+mn-ea"/>
                          <a:cs typeface="DIN NEXT™ ARABIC BOLD" panose="020B0803020203050203" pitchFamily="34" charset="-78"/>
                        </a:rPr>
                        <a:t>برامج رمضانية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ea typeface="+mn-ea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400" b="0" dirty="0">
                          <a:solidFill>
                            <a:schemeClr val="tx1"/>
                          </a:solidFill>
                          <a:latin typeface="DIN NEXT™ ARABIC BOLD" panose="020B0803020203050203" pitchFamily="34" charset="-78"/>
                          <a:cs typeface="DIN NEXT™ ARABIC BOLD" panose="020B0803020203050203" pitchFamily="34" charset="-78"/>
                        </a:rPr>
                        <a:t>البرامج والمبادرات والحملات الدائمة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DIN NEXT™ ARABIC BOLD" panose="020B0803020203050203" pitchFamily="34" charset="-78"/>
                        <a:cs typeface="DIN NEXT™ ARABIC BOLD" panose="020B0803020203050203" pitchFamily="34" charset="-78"/>
                      </a:endParaRPr>
                    </a:p>
                  </a:txBody>
                  <a:tcPr marL="104172" marR="104172" marT="52086" marB="52086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961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06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113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DIN NEXT™ ARABIC BOLD</vt:lpstr>
      <vt:lpstr>DIN NEXT™ ARABIC MEDIUM</vt:lpstr>
      <vt:lpstr>GE SS Two Bold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Rofaida</dc:creator>
  <cp:lastModifiedBy>Rofaida</cp:lastModifiedBy>
  <cp:revision>6</cp:revision>
  <cp:lastPrinted>2024-01-17T08:21:53Z</cp:lastPrinted>
  <dcterms:created xsi:type="dcterms:W3CDTF">2024-01-17T08:21:41Z</dcterms:created>
  <dcterms:modified xsi:type="dcterms:W3CDTF">2024-01-31T05:09:08Z</dcterms:modified>
</cp:coreProperties>
</file>